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tiff" ContentType="image/tif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91" r:id="rId2"/>
    <p:sldId id="419" r:id="rId3"/>
    <p:sldId id="420" r:id="rId4"/>
    <p:sldId id="423" r:id="rId5"/>
    <p:sldId id="421" r:id="rId6"/>
    <p:sldId id="290" r:id="rId7"/>
    <p:sldId id="298" r:id="rId8"/>
    <p:sldId id="292" r:id="rId9"/>
    <p:sldId id="382" r:id="rId10"/>
    <p:sldId id="365" r:id="rId11"/>
    <p:sldId id="366" r:id="rId12"/>
    <p:sldId id="370" r:id="rId13"/>
    <p:sldId id="369" r:id="rId14"/>
    <p:sldId id="368" r:id="rId15"/>
    <p:sldId id="299" r:id="rId16"/>
    <p:sldId id="426" r:id="rId17"/>
    <p:sldId id="312" r:id="rId18"/>
    <p:sldId id="359" r:id="rId19"/>
    <p:sldId id="380" r:id="rId20"/>
    <p:sldId id="300" r:id="rId21"/>
    <p:sldId id="373" r:id="rId22"/>
    <p:sldId id="432" r:id="rId23"/>
    <p:sldId id="377" r:id="rId24"/>
    <p:sldId id="336" r:id="rId25"/>
    <p:sldId id="433" r:id="rId26"/>
    <p:sldId id="339" r:id="rId27"/>
    <p:sldId id="412" r:id="rId28"/>
    <p:sldId id="346" r:id="rId29"/>
    <p:sldId id="347" r:id="rId30"/>
    <p:sldId id="349" r:id="rId31"/>
    <p:sldId id="350" r:id="rId32"/>
    <p:sldId id="351" r:id="rId33"/>
    <p:sldId id="362" r:id="rId34"/>
    <p:sldId id="334" r:id="rId35"/>
    <p:sldId id="360" r:id="rId36"/>
    <p:sldId id="385" r:id="rId37"/>
    <p:sldId id="386" r:id="rId38"/>
    <p:sldId id="384" r:id="rId39"/>
    <p:sldId id="383" r:id="rId40"/>
    <p:sldId id="390" r:id="rId41"/>
    <p:sldId id="394" r:id="rId42"/>
    <p:sldId id="389" r:id="rId43"/>
    <p:sldId id="429" r:id="rId44"/>
    <p:sldId id="431" r:id="rId45"/>
    <p:sldId id="387" r:id="rId46"/>
    <p:sldId id="396" r:id="rId47"/>
    <p:sldId id="434" r:id="rId48"/>
    <p:sldId id="415" r:id="rId49"/>
    <p:sldId id="411" r:id="rId50"/>
    <p:sldId id="416" r:id="rId51"/>
    <p:sldId id="410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74" autoAdjust="0"/>
    <p:restoredTop sz="94590" autoAdjust="0"/>
  </p:normalViewPr>
  <p:slideViewPr>
    <p:cSldViewPr>
      <p:cViewPr varScale="1">
        <p:scale>
          <a:sx n="37" d="100"/>
          <a:sy n="37" d="100"/>
        </p:scale>
        <p:origin x="-138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3143939393939392E-2"/>
          <c:y val="2.5290844714213525E-3"/>
          <c:w val="0.67072092728465882"/>
          <c:h val="0.94436014162873039"/>
        </c:manualLayout>
      </c:layout>
      <c:pie3DChart>
        <c:varyColors val="1"/>
        <c:ser>
          <c:idx val="0"/>
          <c:order val="0"/>
          <c:tx>
            <c:strRef>
              <c:f>Sheet1!$B$4</c:f>
              <c:strCache>
                <c:ptCount val="1"/>
                <c:pt idx="0">
                  <c:v>Column2</c:v>
                </c:pt>
              </c:strCache>
            </c:strRef>
          </c:tx>
          <c:cat>
            <c:strRef>
              <c:f>Sheet1!$A$5:$A$24</c:f>
              <c:strCache>
                <c:ptCount val="20"/>
                <c:pt idx="0">
                  <c:v>Algeria</c:v>
                </c:pt>
                <c:pt idx="1">
                  <c:v>Bahrain</c:v>
                </c:pt>
                <c:pt idx="2">
                  <c:v>Egypt</c:v>
                </c:pt>
                <c:pt idx="3">
                  <c:v>Iraq</c:v>
                </c:pt>
                <c:pt idx="4">
                  <c:v>Jordan</c:v>
                </c:pt>
                <c:pt idx="5">
                  <c:v>Kuwait</c:v>
                </c:pt>
                <c:pt idx="6">
                  <c:v>Libya</c:v>
                </c:pt>
                <c:pt idx="7">
                  <c:v>Mauritania</c:v>
                </c:pt>
                <c:pt idx="8">
                  <c:v>Morocco</c:v>
                </c:pt>
                <c:pt idx="9">
                  <c:v>Oman</c:v>
                </c:pt>
                <c:pt idx="10">
                  <c:v>Palestinian</c:v>
                </c:pt>
                <c:pt idx="11">
                  <c:v>Qatar</c:v>
                </c:pt>
                <c:pt idx="12">
                  <c:v>Saudi Arabia</c:v>
                </c:pt>
                <c:pt idx="13">
                  <c:v>Somalia</c:v>
                </c:pt>
                <c:pt idx="14">
                  <c:v>Sudan</c:v>
                </c:pt>
                <c:pt idx="15">
                  <c:v>Syria</c:v>
                </c:pt>
                <c:pt idx="16">
                  <c:v>Tunisia</c:v>
                </c:pt>
                <c:pt idx="17">
                  <c:v>United Arab Emirates</c:v>
                </c:pt>
                <c:pt idx="18">
                  <c:v>Western Sahara</c:v>
                </c:pt>
                <c:pt idx="19">
                  <c:v>Yemen</c:v>
                </c:pt>
              </c:strCache>
            </c:strRef>
          </c:cat>
          <c:val>
            <c:numRef>
              <c:f>Sheet1!$B$5:$B$24</c:f>
              <c:numCache>
                <c:formatCode>General</c:formatCode>
                <c:ptCount val="20"/>
                <c:pt idx="0">
                  <c:v>33.300000000000004</c:v>
                </c:pt>
                <c:pt idx="1">
                  <c:v>1.05</c:v>
                </c:pt>
                <c:pt idx="2">
                  <c:v>74.5</c:v>
                </c:pt>
                <c:pt idx="3">
                  <c:v>29.2</c:v>
                </c:pt>
                <c:pt idx="4">
                  <c:v>6.2</c:v>
                </c:pt>
                <c:pt idx="5">
                  <c:v>3.1</c:v>
                </c:pt>
                <c:pt idx="6">
                  <c:v>6.7</c:v>
                </c:pt>
                <c:pt idx="7">
                  <c:v>3.07</c:v>
                </c:pt>
                <c:pt idx="8">
                  <c:v>34</c:v>
                </c:pt>
                <c:pt idx="9">
                  <c:v>2.58</c:v>
                </c:pt>
                <c:pt idx="10">
                  <c:v>4.0999999999999996</c:v>
                </c:pt>
                <c:pt idx="11">
                  <c:v>1.45</c:v>
                </c:pt>
                <c:pt idx="12">
                  <c:v>27.6</c:v>
                </c:pt>
                <c:pt idx="13">
                  <c:v>9.5500000000000007</c:v>
                </c:pt>
                <c:pt idx="14">
                  <c:v>39.4</c:v>
                </c:pt>
                <c:pt idx="15">
                  <c:v>19.399999999999999</c:v>
                </c:pt>
                <c:pt idx="16">
                  <c:v>10.1</c:v>
                </c:pt>
                <c:pt idx="17">
                  <c:v>5.4300000000000024</c:v>
                </c:pt>
                <c:pt idx="18">
                  <c:v>0.4</c:v>
                </c:pt>
                <c:pt idx="19">
                  <c:v>23</c:v>
                </c:pt>
              </c:numCache>
            </c:numRef>
          </c:val>
        </c:ser>
        <c:ser>
          <c:idx val="1"/>
          <c:order val="1"/>
          <c:tx>
            <c:strRef>
              <c:f>Sheet1!$C$4</c:f>
              <c:strCache>
                <c:ptCount val="1"/>
                <c:pt idx="0">
                  <c:v>Planetaria</c:v>
                </c:pt>
              </c:strCache>
            </c:strRef>
          </c:tx>
          <c:cat>
            <c:strRef>
              <c:f>Sheet1!$A$5:$A$24</c:f>
              <c:strCache>
                <c:ptCount val="20"/>
                <c:pt idx="0">
                  <c:v>Algeria</c:v>
                </c:pt>
                <c:pt idx="1">
                  <c:v>Bahrain</c:v>
                </c:pt>
                <c:pt idx="2">
                  <c:v>Egypt</c:v>
                </c:pt>
                <c:pt idx="3">
                  <c:v>Iraq</c:v>
                </c:pt>
                <c:pt idx="4">
                  <c:v>Jordan</c:v>
                </c:pt>
                <c:pt idx="5">
                  <c:v>Kuwait</c:v>
                </c:pt>
                <c:pt idx="6">
                  <c:v>Libya</c:v>
                </c:pt>
                <c:pt idx="7">
                  <c:v>Mauritania</c:v>
                </c:pt>
                <c:pt idx="8">
                  <c:v>Morocco</c:v>
                </c:pt>
                <c:pt idx="9">
                  <c:v>Oman</c:v>
                </c:pt>
                <c:pt idx="10">
                  <c:v>Palestinian</c:v>
                </c:pt>
                <c:pt idx="11">
                  <c:v>Qatar</c:v>
                </c:pt>
                <c:pt idx="12">
                  <c:v>Saudi Arabia</c:v>
                </c:pt>
                <c:pt idx="13">
                  <c:v>Somalia</c:v>
                </c:pt>
                <c:pt idx="14">
                  <c:v>Sudan</c:v>
                </c:pt>
                <c:pt idx="15">
                  <c:v>Syria</c:v>
                </c:pt>
                <c:pt idx="16">
                  <c:v>Tunisia</c:v>
                </c:pt>
                <c:pt idx="17">
                  <c:v>United Arab Emirates</c:v>
                </c:pt>
                <c:pt idx="18">
                  <c:v>Western Sahara</c:v>
                </c:pt>
                <c:pt idx="19">
                  <c:v>Yemen</c:v>
                </c:pt>
              </c:strCache>
            </c:strRef>
          </c:cat>
          <c:val>
            <c:numRef>
              <c:f>Sheet1!$C$5:$C$24</c:f>
              <c:numCache>
                <c:formatCode>General</c:formatCode>
                <c:ptCount val="20"/>
                <c:pt idx="0">
                  <c:v>3</c:v>
                </c:pt>
                <c:pt idx="2">
                  <c:v>2</c:v>
                </c:pt>
                <c:pt idx="16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Sheet1!$D$4</c:f>
              <c:strCache>
                <c:ptCount val="1"/>
                <c:pt idx="0">
                  <c:v>Total no of seats</c:v>
                </c:pt>
              </c:strCache>
            </c:strRef>
          </c:tx>
          <c:cat>
            <c:strRef>
              <c:f>Sheet1!$A$5:$A$24</c:f>
              <c:strCache>
                <c:ptCount val="20"/>
                <c:pt idx="0">
                  <c:v>Algeria</c:v>
                </c:pt>
                <c:pt idx="1">
                  <c:v>Bahrain</c:v>
                </c:pt>
                <c:pt idx="2">
                  <c:v>Egypt</c:v>
                </c:pt>
                <c:pt idx="3">
                  <c:v>Iraq</c:v>
                </c:pt>
                <c:pt idx="4">
                  <c:v>Jordan</c:v>
                </c:pt>
                <c:pt idx="5">
                  <c:v>Kuwait</c:v>
                </c:pt>
                <c:pt idx="6">
                  <c:v>Libya</c:v>
                </c:pt>
                <c:pt idx="7">
                  <c:v>Mauritania</c:v>
                </c:pt>
                <c:pt idx="8">
                  <c:v>Morocco</c:v>
                </c:pt>
                <c:pt idx="9">
                  <c:v>Oman</c:v>
                </c:pt>
                <c:pt idx="10">
                  <c:v>Palestinian</c:v>
                </c:pt>
                <c:pt idx="11">
                  <c:v>Qatar</c:v>
                </c:pt>
                <c:pt idx="12">
                  <c:v>Saudi Arabia</c:v>
                </c:pt>
                <c:pt idx="13">
                  <c:v>Somalia</c:v>
                </c:pt>
                <c:pt idx="14">
                  <c:v>Sudan</c:v>
                </c:pt>
                <c:pt idx="15">
                  <c:v>Syria</c:v>
                </c:pt>
                <c:pt idx="16">
                  <c:v>Tunisia</c:v>
                </c:pt>
                <c:pt idx="17">
                  <c:v>United Arab Emirates</c:v>
                </c:pt>
                <c:pt idx="18">
                  <c:v>Western Sahara</c:v>
                </c:pt>
                <c:pt idx="19">
                  <c:v>Yemen</c:v>
                </c:pt>
              </c:strCache>
            </c:strRef>
          </c:cat>
          <c:val>
            <c:numRef>
              <c:f>Sheet1!$D$5:$D$24</c:f>
              <c:numCache>
                <c:formatCode>General</c:formatCode>
                <c:ptCount val="20"/>
                <c:pt idx="0">
                  <c:v>385</c:v>
                </c:pt>
                <c:pt idx="2">
                  <c:v>0</c:v>
                </c:pt>
                <c:pt idx="16">
                  <c:v>30</c:v>
                </c:pt>
              </c:numCache>
            </c:numRef>
          </c:val>
        </c:ser>
        <c:ser>
          <c:idx val="3"/>
          <c:order val="3"/>
          <c:tx>
            <c:strRef>
              <c:f>Sheet1!$E$4</c:f>
              <c:strCache>
                <c:ptCount val="1"/>
                <c:pt idx="0">
                  <c:v>diam m</c:v>
                </c:pt>
              </c:strCache>
            </c:strRef>
          </c:tx>
          <c:cat>
            <c:strRef>
              <c:f>Sheet1!$A$5:$A$24</c:f>
              <c:strCache>
                <c:ptCount val="20"/>
                <c:pt idx="0">
                  <c:v>Algeria</c:v>
                </c:pt>
                <c:pt idx="1">
                  <c:v>Bahrain</c:v>
                </c:pt>
                <c:pt idx="2">
                  <c:v>Egypt</c:v>
                </c:pt>
                <c:pt idx="3">
                  <c:v>Iraq</c:v>
                </c:pt>
                <c:pt idx="4">
                  <c:v>Jordan</c:v>
                </c:pt>
                <c:pt idx="5">
                  <c:v>Kuwait</c:v>
                </c:pt>
                <c:pt idx="6">
                  <c:v>Libya</c:v>
                </c:pt>
                <c:pt idx="7">
                  <c:v>Mauritania</c:v>
                </c:pt>
                <c:pt idx="8">
                  <c:v>Morocco</c:v>
                </c:pt>
                <c:pt idx="9">
                  <c:v>Oman</c:v>
                </c:pt>
                <c:pt idx="10">
                  <c:v>Palestinian</c:v>
                </c:pt>
                <c:pt idx="11">
                  <c:v>Qatar</c:v>
                </c:pt>
                <c:pt idx="12">
                  <c:v>Saudi Arabia</c:v>
                </c:pt>
                <c:pt idx="13">
                  <c:v>Somalia</c:v>
                </c:pt>
                <c:pt idx="14">
                  <c:v>Sudan</c:v>
                </c:pt>
                <c:pt idx="15">
                  <c:v>Syria</c:v>
                </c:pt>
                <c:pt idx="16">
                  <c:v>Tunisia</c:v>
                </c:pt>
                <c:pt idx="17">
                  <c:v>United Arab Emirates</c:v>
                </c:pt>
                <c:pt idx="18">
                  <c:v>Western Sahara</c:v>
                </c:pt>
                <c:pt idx="19">
                  <c:v>Yemen</c:v>
                </c:pt>
              </c:strCache>
            </c:strRef>
          </c:cat>
          <c:val>
            <c:numRef>
              <c:f>Sheet1!$E$5:$E$24</c:f>
              <c:numCache>
                <c:formatCode>General</c:formatCode>
                <c:ptCount val="20"/>
                <c:pt idx="0">
                  <c:v>0</c:v>
                </c:pt>
                <c:pt idx="16">
                  <c:v>4.5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en-US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EBC5C57-4A69-4992-A0D0-DC4A2C875335}" type="datetimeFigureOut">
              <a:rPr lang="en-US"/>
              <a:pPr>
                <a:defRPr/>
              </a:pPr>
              <a:t>11/3/2008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2B11C47-63D1-4007-951A-958DFB72B5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4B58ED-F931-4F9F-89C6-27B98A9945F2}" type="slidenum">
              <a:rPr lang="en-GB" smtClean="0"/>
              <a:pPr/>
              <a:t>1</a:t>
            </a:fld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8949C7-64A0-4449-83CF-F8894FE8DEBE}" type="slidenum">
              <a:rPr lang="en-GB" smtClean="0"/>
              <a:pPr/>
              <a:t>2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7D2BA4-4D52-467D-83A1-B6CD1A61BFF8}" type="slidenum">
              <a:rPr lang="en-GB" smtClean="0"/>
              <a:pPr/>
              <a:t>3</a:t>
            </a:fld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5A8CB3-015B-4C39-8A6B-8BCF78FEF225}" type="slidenum">
              <a:rPr lang="en-GB" smtClean="0"/>
              <a:pPr/>
              <a:t>4</a:t>
            </a:fld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6FE637-782A-4EDC-94BE-93808B829AE3}" type="slidenum">
              <a:rPr lang="en-GB" smtClean="0"/>
              <a:pPr/>
              <a:t>5</a:t>
            </a:fld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9D821E-788B-435D-81DD-47E6CF47BF7F}" type="slidenum">
              <a:rPr lang="en-GB" smtClean="0"/>
              <a:pPr/>
              <a:t>6</a:t>
            </a:fld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99F920-290A-45D2-97BC-8AD68E2B3160}" type="slidenum">
              <a:rPr lang="en-GB" smtClean="0"/>
              <a:pPr/>
              <a:t>7</a:t>
            </a:fld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9E9531-BDF8-467A-821F-254D5958AFA0}" type="slidenum">
              <a:rPr lang="en-GB" smtClean="0"/>
              <a:pPr/>
              <a:t>8</a:t>
            </a:fld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A80BE7E-3979-4821-9BD4-50E549675011}" type="slidenum">
              <a:rPr lang="en-GB" smtClean="0"/>
              <a:pPr/>
              <a:t>15</a:t>
            </a:fld>
            <a:endParaRPr lang="en-GB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933171-A52D-4583-B449-533C2381CF96}" type="slidenum">
              <a:rPr lang="en-GB" smtClean="0"/>
              <a:pPr/>
              <a:t>17</a:t>
            </a:fld>
            <a:endParaRPr lang="en-GB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AD302D-6CDE-4355-8F50-A5378BBA137C}" type="slidenum">
              <a:rPr lang="en-GB" smtClean="0"/>
              <a:pPr/>
              <a:t>18</a:t>
            </a:fld>
            <a:endParaRPr lang="en-GB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6F7A52-BE1F-4A03-9D0C-5586B69F2B26}" type="slidenum">
              <a:rPr lang="en-GB" smtClean="0"/>
              <a:pPr/>
              <a:t>20</a:t>
            </a:fld>
            <a:endParaRPr lang="en-GB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DBC5851-2CE8-4F47-B0B8-16E441F76E44}" type="slidenum">
              <a:rPr lang="en-GB" smtClean="0"/>
              <a:pPr/>
              <a:t>22</a:t>
            </a:fld>
            <a:endParaRPr lang="en-GB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1ED4CF-B931-4B44-9A09-E1DC87E00B08}" type="slidenum">
              <a:rPr lang="en-GB" smtClean="0"/>
              <a:pPr/>
              <a:t>24</a:t>
            </a:fld>
            <a:endParaRPr lang="en-GB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8A3A8C-A61B-4DF0-AA10-2225A85ECCBC}" type="slidenum">
              <a:rPr lang="en-GB" smtClean="0"/>
              <a:pPr/>
              <a:t>25</a:t>
            </a:fld>
            <a:endParaRPr lang="en-GB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74F3BA-3199-4EEA-A080-CBC53462D243}" type="slidenum">
              <a:rPr lang="en-GB" smtClean="0"/>
              <a:pPr/>
              <a:t>26</a:t>
            </a:fld>
            <a:endParaRPr lang="en-GB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C0D077-4A45-4FBA-86D0-2FBD897C702C}" type="slidenum">
              <a:rPr lang="en-GB" smtClean="0"/>
              <a:pPr/>
              <a:t>27</a:t>
            </a:fld>
            <a:endParaRPr lang="en-GB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1996566-BB33-4F21-8E1E-45BE4ED4B578}" type="slidenum">
              <a:rPr lang="en-GB" smtClean="0"/>
              <a:pPr/>
              <a:t>28</a:t>
            </a:fld>
            <a:endParaRPr lang="en-GB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0C4370-C69C-4C3F-A48B-E97D29185AC3}" type="slidenum">
              <a:rPr lang="en-GB" smtClean="0"/>
              <a:pPr/>
              <a:t>29</a:t>
            </a:fld>
            <a:endParaRPr lang="en-GB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E8B9D0-12AA-4445-AD02-0E8DE38F01AB}" type="slidenum">
              <a:rPr lang="en-GB" smtClean="0"/>
              <a:pPr/>
              <a:t>30</a:t>
            </a:fld>
            <a:endParaRPr lang="en-GB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0CA0C5-891B-4C28-B59A-F47F3A3B93E9}" type="slidenum">
              <a:rPr lang="en-GB" smtClean="0"/>
              <a:pPr/>
              <a:t>31</a:t>
            </a:fld>
            <a:endParaRPr lang="en-GB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8949C7-64A0-4449-83CF-F8894FE8DEBE}" type="slidenum">
              <a:rPr lang="en-GB" smtClean="0"/>
              <a:pPr/>
              <a:t>32</a:t>
            </a:fld>
            <a:endParaRPr lang="en-GB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6D7355-5CC9-402B-9F21-5DC7FE415A5A}" type="slidenum">
              <a:rPr lang="en-GB" smtClean="0"/>
              <a:pPr/>
              <a:t>33</a:t>
            </a:fld>
            <a:endParaRPr lang="en-GB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DBC5851-2CE8-4F47-B0B8-16E441F76E44}" type="slidenum">
              <a:rPr lang="en-GB" smtClean="0"/>
              <a:pPr/>
              <a:t>34</a:t>
            </a:fld>
            <a:endParaRPr lang="en-GB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D8B7C3-AB6E-4113-95FD-96221358B68A}" type="slidenum">
              <a:rPr lang="en-GB" smtClean="0"/>
              <a:pPr/>
              <a:t>35</a:t>
            </a:fld>
            <a:endParaRPr lang="en-GB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0C4370-C69C-4C3F-A48B-E97D29185AC3}" type="slidenum">
              <a:rPr lang="en-GB" smtClean="0"/>
              <a:pPr/>
              <a:t>36</a:t>
            </a:fld>
            <a:endParaRPr lang="en-GB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E8B9D0-12AA-4445-AD02-0E8DE38F01AB}" type="slidenum">
              <a:rPr lang="en-GB" smtClean="0"/>
              <a:pPr/>
              <a:t>37</a:t>
            </a:fld>
            <a:endParaRPr lang="en-GB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1996566-BB33-4F21-8E1E-45BE4ED4B578}" type="slidenum">
              <a:rPr lang="en-GB" smtClean="0"/>
              <a:pPr/>
              <a:t>38</a:t>
            </a:fld>
            <a:endParaRPr lang="en-GB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74F3BA-3199-4EEA-A080-CBC53462D243}" type="slidenum">
              <a:rPr lang="en-GB" smtClean="0"/>
              <a:pPr/>
              <a:t>39</a:t>
            </a:fld>
            <a:endParaRPr lang="en-GB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4F73787-6FFD-49C1-9176-EB21B7E8BE08}" type="slidenum">
              <a:rPr lang="en-GB" smtClean="0"/>
              <a:pPr/>
              <a:t>40</a:t>
            </a:fld>
            <a:endParaRPr lang="en-GB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D057C4-1192-4D87-8D4A-BE18FF212CF8}" type="slidenum">
              <a:rPr lang="en-GB" smtClean="0"/>
              <a:pPr/>
              <a:t>41</a:t>
            </a:fld>
            <a:endParaRPr lang="en-GB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8A3A8C-A61B-4DF0-AA10-2225A85ECCBC}" type="slidenum">
              <a:rPr lang="en-GB" smtClean="0"/>
              <a:pPr/>
              <a:t>42</a:t>
            </a:fld>
            <a:endParaRPr lang="en-GB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594796-D696-4F15-BC80-9C2104C5D6DB}" type="slidenum">
              <a:rPr lang="en-GB" smtClean="0"/>
              <a:pPr/>
              <a:t>43</a:t>
            </a:fld>
            <a:endParaRPr lang="en-GB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D8B7C3-AB6E-4113-95FD-96221358B68A}" type="slidenum">
              <a:rPr lang="en-GB" smtClean="0"/>
              <a:pPr/>
              <a:t>44</a:t>
            </a:fld>
            <a:endParaRPr lang="en-GB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0CA0C5-891B-4C28-B59A-F47F3A3B93E9}" type="slidenum">
              <a:rPr lang="en-GB" smtClean="0"/>
              <a:pPr/>
              <a:t>45</a:t>
            </a:fld>
            <a:endParaRPr lang="en-GB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6D7355-5CC9-402B-9F21-5DC7FE415A5A}" type="slidenum">
              <a:rPr lang="en-GB" smtClean="0"/>
              <a:pPr/>
              <a:t>46</a:t>
            </a:fld>
            <a:endParaRPr lang="en-GB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142699-D060-4314-8C0A-B944C227EC0F}" type="slidenum">
              <a:rPr lang="en-GB" smtClean="0"/>
              <a:pPr/>
              <a:t>47</a:t>
            </a:fld>
            <a:endParaRPr lang="en-GB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48</a:t>
            </a:fld>
            <a:endParaRPr lang="en-GB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0A1CBD-BE28-4412-B09E-ABE138F957CB}" type="slidenum">
              <a:rPr lang="en-GB" smtClean="0"/>
              <a:pPr/>
              <a:t>49</a:t>
            </a:fld>
            <a:endParaRPr lang="en-GB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B11C47-63D1-4007-951A-958DFB72B53C}" type="slidenum">
              <a:rPr lang="en-GB" smtClean="0"/>
              <a:pPr>
                <a:defRPr/>
              </a:pPr>
              <a:t>50</a:t>
            </a:fld>
            <a:endParaRPr lang="en-GB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EA53032-7A2D-427B-82F5-33898B0FC42B}" type="slidenum">
              <a:rPr lang="en-GB" smtClean="0"/>
              <a:pPr/>
              <a:t>51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086AA-FD17-4935-AA86-D014DF3F27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C29F2-20F1-412C-9D17-57AA3093FD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7742A-F7FB-42ED-A904-81FB9E5898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63E4A-1464-460F-93E5-15C85F6421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FD6DB-CCA3-46C4-B8FB-50E6790F29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411F0-17C2-4118-8B80-E816BDF2EE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9F8C3-553F-47A2-9391-7CBF1F4211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2CE23-78ED-40C0-A644-A84CF37BC0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6FE70-9BC3-4947-A88D-938C2610EF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C15CA-9E1D-4A91-B3D7-CDCDB7FEC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0C0BB-933E-4288-AB74-DDCAD9A7BA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A55F8C1-BCB3-4AAC-A123-6F5C879EA4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tif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tif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tif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Documents%20and%20Settings\Dr%20Tom%20Mason\Desktop\3.MPG" TargetMode="External"/><Relationship Id="rId5" Type="http://schemas.openxmlformats.org/officeDocument/2006/relationships/image" Target="../media/image72.png"/><Relationship Id="rId4" Type="http://schemas.openxmlformats.org/officeDocument/2006/relationships/image" Target="../media/image62.tif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PL_GR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5966" y="1714488"/>
            <a:ext cx="2601918" cy="2601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PS Clean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22592" y="428604"/>
            <a:ext cx="4535424" cy="10241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5786" y="4572008"/>
            <a:ext cx="75009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Dr Tom Mason </a:t>
            </a:r>
          </a:p>
          <a:p>
            <a:pPr algn="ctr"/>
            <a:r>
              <a:rPr lang="en-GB" sz="3200" dirty="0" smtClean="0"/>
              <a:t>NAMES</a:t>
            </a:r>
          </a:p>
          <a:p>
            <a:pPr algn="ctr"/>
            <a:r>
              <a:rPr lang="en-GB" sz="2400" dirty="0" smtClean="0"/>
              <a:t> FIRST GENERAL </a:t>
            </a:r>
            <a:r>
              <a:rPr lang="en-GB" sz="2400" dirty="0" smtClean="0"/>
              <a:t> ASSEMBLY </a:t>
            </a:r>
            <a:r>
              <a:rPr lang="en-GB" sz="2400" dirty="0" smtClean="0"/>
              <a:t>MEETING</a:t>
            </a:r>
            <a:br>
              <a:rPr lang="en-GB" sz="2400" dirty="0" smtClean="0"/>
            </a:br>
            <a:r>
              <a:rPr lang="en-GB" sz="2400" dirty="0" smtClean="0"/>
              <a:t>ALEXANDRIA</a:t>
            </a:r>
          </a:p>
          <a:p>
            <a:pPr algn="ctr"/>
            <a:r>
              <a:rPr lang="en-GB" sz="2400" dirty="0" smtClean="0"/>
              <a:t> November 2008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relandBloomMERFROrbit22250_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571480"/>
            <a:ext cx="5687765" cy="5572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ewgrange_googleeart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57" y="-285776"/>
            <a:ext cx="2905991" cy="3210882"/>
          </a:xfrm>
          <a:prstGeom prst="rect">
            <a:avLst/>
          </a:prstGeom>
        </p:spPr>
      </p:pic>
      <p:pic>
        <p:nvPicPr>
          <p:cNvPr id="9" name="Picture 8" descr="brughmap_colour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3036898"/>
            <a:ext cx="3652846" cy="3892564"/>
          </a:xfrm>
          <a:prstGeom prst="rect">
            <a:avLst/>
          </a:prstGeom>
        </p:spPr>
      </p:pic>
      <p:pic>
        <p:nvPicPr>
          <p:cNvPr id="8" name="Picture 7" descr="newgrangemoun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214290"/>
            <a:ext cx="4675198" cy="35063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57752" y="642918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Bru na Boinne</a:t>
            </a:r>
            <a:endParaRPr lang="en-GB" sz="3600" dirty="0"/>
          </a:p>
        </p:txBody>
      </p:sp>
      <p:pic>
        <p:nvPicPr>
          <p:cNvPr id="11" name="Picture 10" descr="ng-wall-70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124" y="3857628"/>
            <a:ext cx="4071966" cy="2949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ld%20Newgran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" y="-71462"/>
            <a:ext cx="4448087" cy="3000396"/>
          </a:xfrm>
          <a:prstGeom prst="rect">
            <a:avLst/>
          </a:prstGeom>
        </p:spPr>
      </p:pic>
      <p:pic>
        <p:nvPicPr>
          <p:cNvPr id="3" name="Picture 2" descr="newgrangedo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3000372"/>
            <a:ext cx="5572100" cy="38484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44" y="3071810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1901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143900" y="2357430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2008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newsfi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42852"/>
            <a:ext cx="4429156" cy="6643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Armagh_19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8424863" cy="545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3857625" y="6143625"/>
            <a:ext cx="1357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/>
              <a:t>1968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erial4b"/>
          <p:cNvPicPr>
            <a:picLocks noChangeAspect="1" noChangeArrowheads="1"/>
          </p:cNvPicPr>
          <p:nvPr/>
        </p:nvPicPr>
        <p:blipFill>
          <a:blip r:embed="rId3"/>
          <a:srcRect l="32422" t="31554" r="24132" b="24985"/>
          <a:stretch>
            <a:fillRect/>
          </a:stretch>
        </p:blipFill>
        <p:spPr bwMode="auto">
          <a:xfrm>
            <a:off x="1835150" y="620713"/>
            <a:ext cx="5659438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ndscap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57338"/>
            <a:ext cx="4876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DSCN13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3" y="1555750"/>
            <a:ext cx="4802187" cy="36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Digital Theatre\ArmaghStory\Images\Outreach\education_tea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71480"/>
            <a:ext cx="7143800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tardom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Digital Theatre\ArmaghStory\Images\Outreach\nig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6288" y="500042"/>
            <a:ext cx="7239050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SCN06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elescope Day T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5356" y="542944"/>
            <a:ext cx="514985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F:\PORTO FINAL\DSCN48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00494" y="-301625"/>
            <a:ext cx="9948863" cy="7461250"/>
          </a:xfrm>
          <a:prstGeom prst="rect">
            <a:avLst/>
          </a:prstGeom>
          <a:noFill/>
        </p:spPr>
      </p:pic>
      <p:pic>
        <p:nvPicPr>
          <p:cNvPr id="7172" name="Picture 4" descr="F:\PORTO FINAL\DSCN48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78373" y="1452266"/>
            <a:ext cx="5902332" cy="4426513"/>
          </a:xfrm>
          <a:prstGeom prst="rect">
            <a:avLst/>
          </a:prstGeom>
          <a:noFill/>
        </p:spPr>
      </p:pic>
      <p:pic>
        <p:nvPicPr>
          <p:cNvPr id="7173" name="Picture 5" descr="F:\PORTO FINAL\DSCN48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0526" y="1643050"/>
            <a:ext cx="6045208" cy="453366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072198" y="92867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ASTROGAZERS  CLUBS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jaw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0"/>
            <a:ext cx="5786478" cy="433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553" y="2225664"/>
            <a:ext cx="3469447" cy="4632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3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gh-resolution-satellite-image-space-shuttle-launch-we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57166"/>
            <a:ext cx="6143668" cy="6127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54274" y="642918"/>
          <a:ext cx="4079626" cy="5773757"/>
        </p:xfrm>
        <a:graphic>
          <a:graphicData uri="http://schemas.openxmlformats.org/presentationml/2006/ole">
            <p:oleObj spid="_x0000_s2050" name="Acrobat Document" r:id="rId4" imgW="4533900" imgH="6416040" progId="AcroExch.Document.7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4702034" y="500042"/>
          <a:ext cx="4189551" cy="5929330"/>
        </p:xfrm>
        <a:graphic>
          <a:graphicData uri="http://schemas.openxmlformats.org/presentationml/2006/ole">
            <p:oleObj spid="_x0000_s2051" name="Acrobat Document" r:id="rId5" imgW="4533900" imgH="641604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he_3_03_cutou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88913"/>
            <a:ext cx="7902575" cy="592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big_sm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0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dawnSA_sm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571500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 descr="wonders_sm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91062" y="500042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 descr="xmas_sta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48050" y="2643188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 descr="zul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05046" y="4762524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7" descr="astronaut_sm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62613" y="2643188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Picture 8" descr="polepos_sml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62050" y="2643188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5" name="Picture 9" descr="seven_wonders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71500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6" name="Picture 10" descr="sunshine_sml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77050" y="4786313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7" name="Picture 11" descr="secretCR_sml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91050" y="4786313"/>
            <a:ext cx="16954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W29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125538"/>
            <a:ext cx="7805738" cy="520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arice_Digistar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A0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77800"/>
            <a:ext cx="97536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A0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77800"/>
            <a:ext cx="97536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0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77800"/>
            <a:ext cx="97536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A0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77800"/>
            <a:ext cx="97536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77800"/>
            <a:ext cx="97536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strontes co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04813"/>
            <a:ext cx="40005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076825" y="1484313"/>
            <a:ext cx="3743325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/>
              <a:t>Physics World</a:t>
            </a:r>
          </a:p>
          <a:p>
            <a:r>
              <a:rPr lang="en-GB" dirty="0"/>
              <a:t>ES2K</a:t>
            </a:r>
          </a:p>
          <a:p>
            <a:r>
              <a:rPr lang="en-GB" dirty="0"/>
              <a:t>The Planetarian</a:t>
            </a:r>
          </a:p>
          <a:p>
            <a:endParaRPr lang="en-GB" dirty="0"/>
          </a:p>
          <a:p>
            <a:r>
              <a:rPr lang="en-US" sz="1400" dirty="0"/>
              <a:t>www.armaghplanet.com/html/astronotes.htm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Documents and Settings\Dr Tom Mason\Desktop\logos &amp; fONTS\Talking Drum\Gary's Stars\night stars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225" y="-1357313"/>
            <a:ext cx="9917113" cy="743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2" descr="virtu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1057275"/>
            <a:ext cx="70104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SCN02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549275"/>
            <a:ext cx="4476750" cy="596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IMG0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6288" y="571456"/>
            <a:ext cx="7239050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IMG0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89339"/>
            <a:ext cx="7215238" cy="5411429"/>
          </a:xfrm>
          <a:prstGeom prst="rect">
            <a:avLst/>
          </a:prstGeom>
        </p:spPr>
      </p:pic>
      <p:pic>
        <p:nvPicPr>
          <p:cNvPr id="4" name="Picture 3" descr="IPS Clean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833236"/>
            <a:ext cx="4535424" cy="1024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214290"/>
            <a:ext cx="51435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GB" dirty="0" smtClean="0"/>
          </a:p>
          <a:p>
            <a:pPr marL="342900" indent="-342900"/>
            <a:r>
              <a:rPr lang="en-GB" dirty="0" smtClean="0"/>
              <a:t>1972	East Lansing Michigan USA</a:t>
            </a:r>
          </a:p>
          <a:p>
            <a:pPr marL="342900" indent="-342900"/>
            <a:r>
              <a:rPr lang="en-GB" dirty="0" smtClean="0"/>
              <a:t>1974	Cupertino California USA</a:t>
            </a:r>
          </a:p>
          <a:p>
            <a:pPr marL="342900" indent="-342900"/>
            <a:r>
              <a:rPr lang="en-GB" dirty="0" smtClean="0"/>
              <a:t>1976	Atlanta Georgia USA</a:t>
            </a:r>
          </a:p>
          <a:p>
            <a:pPr marL="342900" indent="-342900"/>
            <a:r>
              <a:rPr lang="en-GB" dirty="0" smtClean="0"/>
              <a:t>1976	Boulder Colorado USA</a:t>
            </a:r>
          </a:p>
          <a:p>
            <a:pPr marL="342900" indent="-342900"/>
            <a:r>
              <a:rPr lang="en-GB" dirty="0" smtClean="0"/>
              <a:t>1978	Washington DC USA</a:t>
            </a:r>
          </a:p>
          <a:p>
            <a:pPr marL="342900" indent="-342900"/>
            <a:r>
              <a:rPr lang="en-GB" dirty="0" smtClean="0"/>
              <a:t>1980	Chicago Illinois USA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1982	Vancouver BC CANADA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1984	Monterrey Mexico</a:t>
            </a:r>
          </a:p>
          <a:p>
            <a:pPr marL="342900" indent="-342900"/>
            <a:r>
              <a:rPr lang="en-GB" dirty="0" smtClean="0"/>
              <a:t>1986	Tucson Arizona USA</a:t>
            </a:r>
          </a:p>
          <a:p>
            <a:pPr marL="342900" indent="-342900"/>
            <a:r>
              <a:rPr lang="en-GB" dirty="0" smtClean="0"/>
              <a:t>1988	Richmond Virginia USA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1990	Borlänge Sweden EUROPE</a:t>
            </a:r>
          </a:p>
          <a:p>
            <a:pPr marL="342900" indent="-342900"/>
            <a:r>
              <a:rPr lang="en-GB" dirty="0" smtClean="0"/>
              <a:t>1992	Salt Lake City Utah USA</a:t>
            </a:r>
          </a:p>
          <a:p>
            <a:pPr marL="342900" indent="-342900"/>
            <a:r>
              <a:rPr lang="en-GB" dirty="0" smtClean="0"/>
              <a:t>1994	Cocoa Florida USA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1996	Osaka JAPAN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1998	London ENGLAND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2000	Montréal Québec CANADA</a:t>
            </a:r>
          </a:p>
          <a:p>
            <a:pPr marL="342900" indent="-342900"/>
            <a:r>
              <a:rPr lang="en-GB" dirty="0" smtClean="0"/>
              <a:t>2002	Wichita Kansas USA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2004	Valencia SPAIN</a:t>
            </a:r>
          </a:p>
          <a:p>
            <a:pPr marL="342900" indent="-342900"/>
            <a:r>
              <a:rPr lang="en-GB" dirty="0" smtClean="0">
                <a:solidFill>
                  <a:srgbClr val="FFFF00"/>
                </a:solidFill>
              </a:rPr>
              <a:t>2006	Melbourne AUSTRALIA</a:t>
            </a:r>
          </a:p>
          <a:p>
            <a:pPr marL="342900" indent="-342900"/>
            <a:r>
              <a:rPr lang="en-GB" dirty="0" smtClean="0"/>
              <a:t>2008	Chicago Illinois USA</a:t>
            </a:r>
          </a:p>
          <a:p>
            <a:pPr marL="342900" indent="-342900"/>
            <a:r>
              <a:rPr lang="en-GB" dirty="0" smtClean="0"/>
              <a:t>2010	&amp;…</a:t>
            </a:r>
          </a:p>
          <a:p>
            <a:pPr marL="342900" indent="-342900"/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43438" y="2000240"/>
            <a:ext cx="33575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90000"/>
                  </a:schemeClr>
                </a:solidFill>
              </a:rPr>
              <a:t>IPS Conference venues since 1970</a:t>
            </a:r>
            <a:endParaRPr lang="en-GB" sz="2800" dirty="0">
              <a:solidFill>
                <a:schemeClr val="accent1">
                  <a:lumMod val="90000"/>
                </a:schemeClr>
              </a:solidFill>
            </a:endParaRPr>
          </a:p>
        </p:txBody>
      </p:sp>
      <p:pic>
        <p:nvPicPr>
          <p:cNvPr id="5" name="Picture 4" descr="IPS Clean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618922"/>
            <a:ext cx="4535424" cy="10241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14744" y="5783065"/>
            <a:ext cx="5072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ALEXANDRIA - EGYPT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orld-map-without-dot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9159612" cy="5072098"/>
          </a:xfrm>
          <a:prstGeom prst="rect">
            <a:avLst/>
          </a:prstGeom>
        </p:spPr>
      </p:pic>
      <p:pic>
        <p:nvPicPr>
          <p:cNvPr id="5" name="Picture 4" descr="IPS Clean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214290"/>
            <a:ext cx="4535424" cy="10241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5500702"/>
            <a:ext cx="1357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/>
                </a:solidFill>
              </a:rPr>
              <a:t>306 member countries,</a:t>
            </a:r>
          </a:p>
          <a:p>
            <a:r>
              <a:rPr lang="en-GB" sz="1200" dirty="0" smtClean="0">
                <a:solidFill>
                  <a:schemeClr val="bg1"/>
                </a:solidFill>
              </a:rPr>
              <a:t>23 affiliate organisations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728" y="307181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214810" y="264318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42976" y="250030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500958" y="507207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786710" y="320254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429124" y="364331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714480" y="371475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715272" y="3143248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429520" y="5072074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71538" y="2500306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643042" y="3714752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428728" y="3071810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143372" y="2643182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357686" y="3643314"/>
            <a:ext cx="428628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rsexpress316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9698" y="0"/>
            <a:ext cx="5144604" cy="6858000"/>
          </a:xfrm>
          <a:prstGeom prst="rect">
            <a:avLst/>
          </a:prstGeom>
        </p:spPr>
      </p:pic>
      <p:pic>
        <p:nvPicPr>
          <p:cNvPr id="69634" name="Picture 2" descr="E:\Images\Logos &amp; Fonts\ESA\esa_solid_bw_bb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72" y="142852"/>
            <a:ext cx="2857488" cy="1211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857625" y="6143625"/>
            <a:ext cx="1357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2006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 descr="388-090408-5212-6-3d-1-01-NepenthesMensae_H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  <p:pic>
        <p:nvPicPr>
          <p:cNvPr id="70658" name="Picture 2" descr="E:\Images\Logos &amp; Fonts\ESA\esa_solid_bw_bb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2286016" cy="96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269-2803066co-ApollinarisP_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51649"/>
            <a:ext cx="9144000" cy="4154701"/>
          </a:xfrm>
          <a:prstGeom prst="rect">
            <a:avLst/>
          </a:prstGeom>
        </p:spPr>
      </p:pic>
      <p:pic>
        <p:nvPicPr>
          <p:cNvPr id="3" name="Picture 2" descr="E:\Images\Logos &amp; Fonts\ESA\esa_solid_bw_bb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2286016" cy="96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622" y="573091"/>
            <a:ext cx="7189278" cy="539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518981"/>
            <a:ext cx="5213355" cy="519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romatolite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5786" y="857232"/>
            <a:ext cx="4553712" cy="3651504"/>
          </a:xfrm>
          <a:prstGeom prst="rect">
            <a:avLst/>
          </a:prstGeom>
        </p:spPr>
      </p:pic>
      <p:pic>
        <p:nvPicPr>
          <p:cNvPr id="5" name="Picture 4" descr="oscil_pokerchips[1]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7664" y="2946463"/>
            <a:ext cx="2301856" cy="1982735"/>
          </a:xfrm>
          <a:prstGeom prst="rect">
            <a:avLst/>
          </a:prstGeom>
        </p:spPr>
      </p:pic>
      <p:pic>
        <p:nvPicPr>
          <p:cNvPr id="6" name="Picture 5" descr="bacteri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558" y="428604"/>
            <a:ext cx="2438400" cy="2438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5852" y="5143512"/>
            <a:ext cx="60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Stromatolite:  a laminated rock made by an algal-bacterial community, oldest 3.5 Gyr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p_Arab%20World%202-ed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020" y="697224"/>
            <a:ext cx="8257510" cy="4231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85750"/>
            <a:ext cx="8643937" cy="6429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aphicFrame>
        <p:nvGraphicFramePr>
          <p:cNvPr id="3" name="Chart 2"/>
          <p:cNvGraphicFramePr/>
          <p:nvPr/>
        </p:nvGraphicFramePr>
        <p:xfrm>
          <a:off x="1889760" y="918210"/>
          <a:ext cx="5364480" cy="5021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9396" name="TextBox 4"/>
          <p:cNvSpPr txBox="1">
            <a:spLocks noChangeArrowheads="1"/>
          </p:cNvSpPr>
          <p:nvPr/>
        </p:nvSpPr>
        <p:spPr bwMode="auto">
          <a:xfrm>
            <a:off x="285750" y="500063"/>
            <a:ext cx="4857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Arabic speaking world population by country</a:t>
            </a:r>
          </a:p>
        </p:txBody>
      </p:sp>
      <p:sp>
        <p:nvSpPr>
          <p:cNvPr id="59397" name="TextBox 5"/>
          <p:cNvSpPr txBox="1">
            <a:spLocks noChangeArrowheads="1"/>
          </p:cNvSpPr>
          <p:nvPr/>
        </p:nvSpPr>
        <p:spPr bwMode="auto">
          <a:xfrm>
            <a:off x="642938" y="5643563"/>
            <a:ext cx="3786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Best estimate 334.13 million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00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" y="24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Documents and Settings\Dr Tom Mason\Desktop\ALL IMAGES\Tom Images\raven_myt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42938"/>
            <a:ext cx="8886825" cy="774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286380" y="5429264"/>
            <a:ext cx="385762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357818" y="5500702"/>
            <a:ext cx="3786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HAIDA  ART, UBC VANCOUVER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Images\Logos &amp; Fonts\ESA\esa_solid_bw_bb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1470" y="30933"/>
            <a:ext cx="2286016" cy="969175"/>
          </a:xfrm>
          <a:prstGeom prst="rect">
            <a:avLst/>
          </a:prstGeom>
          <a:noFill/>
        </p:spPr>
      </p:pic>
      <p:pic>
        <p:nvPicPr>
          <p:cNvPr id="6" name="3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404986" y="1071546"/>
            <a:ext cx="6381724" cy="5218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2009791"/>
            <a:ext cx="3776662" cy="37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Box 3"/>
          <p:cNvSpPr txBox="1">
            <a:spLocks noChangeArrowheads="1"/>
          </p:cNvSpPr>
          <p:nvPr/>
        </p:nvSpPr>
        <p:spPr bwMode="auto">
          <a:xfrm>
            <a:off x="2357422" y="5762645"/>
            <a:ext cx="4429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800" dirty="0"/>
              <a:t>www.armaghplanet.com</a:t>
            </a:r>
          </a:p>
        </p:txBody>
      </p:sp>
      <p:pic>
        <p:nvPicPr>
          <p:cNvPr id="4" name="Picture 3" descr="IPS Clean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214290"/>
            <a:ext cx="4535424" cy="1024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1852</TotalTime>
  <Words>128</Words>
  <Application>Microsoft Office PowerPoint</Application>
  <PresentationFormat>On-screen Show (4:3)</PresentationFormat>
  <Paragraphs>105</Paragraphs>
  <Slides>51</Slides>
  <Notes>51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Default Design</vt:lpstr>
      <vt:lpstr>Acrobat Document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Company>Armagh Planetarium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Planet-Dell</dc:creator>
  <cp:lastModifiedBy>Tom Mason</cp:lastModifiedBy>
  <cp:revision>104</cp:revision>
  <dcterms:created xsi:type="dcterms:W3CDTF">2006-10-10T10:09:42Z</dcterms:created>
  <dcterms:modified xsi:type="dcterms:W3CDTF">2008-11-03T09:31:46Z</dcterms:modified>
</cp:coreProperties>
</file>